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3.xml" ContentType="application/vnd.openxmlformats-officedocument.theme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4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heme/theme5.xml" ContentType="application/vnd.openxmlformats-officedocument.theme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6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theme/theme7.xml" ContentType="application/vnd.openxmlformats-officedocument.theme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theme/theme8.xml" ContentType="application/vnd.openxmlformats-officedocument.theme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theme/theme9.xml" ContentType="application/vnd.openxmlformats-officedocument.theme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theme/theme10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18" r:id="rId5"/>
    <p:sldMasterId id="2147483855" r:id="rId6"/>
    <p:sldMasterId id="2147483872" r:id="rId7"/>
    <p:sldMasterId id="2147483908" r:id="rId8"/>
    <p:sldMasterId id="2147483925" r:id="rId9"/>
    <p:sldMasterId id="2147483962" r:id="rId10"/>
    <p:sldMasterId id="2147483980" r:id="rId11"/>
    <p:sldMasterId id="2147483998" r:id="rId12"/>
    <p:sldMasterId id="2147484034" r:id="rId13"/>
  </p:sldMasterIdLst>
  <p:sldIdLst>
    <p:sldId id="307" r:id="rId14"/>
    <p:sldId id="298" r:id="rId15"/>
    <p:sldId id="299" r:id="rId16"/>
    <p:sldId id="300" r:id="rId17"/>
    <p:sldId id="301" r:id="rId18"/>
    <p:sldId id="302" r:id="rId19"/>
    <p:sldId id="303" r:id="rId20"/>
    <p:sldId id="304" r:id="rId21"/>
    <p:sldId id="305" r:id="rId22"/>
    <p:sldId id="306" r:id="rId23"/>
    <p:sldId id="308" r:id="rId24"/>
    <p:sldId id="309" r:id="rId25"/>
    <p:sldId id="31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19" autoAdjust="0"/>
  </p:normalViewPr>
  <p:slideViewPr>
    <p:cSldViewPr snapToGrid="0">
      <p:cViewPr varScale="1">
        <p:scale>
          <a:sx n="65" d="100"/>
          <a:sy n="65" d="100"/>
        </p:scale>
        <p:origin x="69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Master" Target="slideMasters/slideMaster10.xml"/><Relationship Id="rId18" Type="http://schemas.openxmlformats.org/officeDocument/2006/relationships/slide" Target="slides/slide5.xml"/><Relationship Id="rId26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slide" Target="slides/slide8.xml"/><Relationship Id="rId7" Type="http://schemas.openxmlformats.org/officeDocument/2006/relationships/slideMaster" Target="slideMasters/slideMaster4.xml"/><Relationship Id="rId12" Type="http://schemas.openxmlformats.org/officeDocument/2006/relationships/slideMaster" Target="slideMasters/slideMaster9.xml"/><Relationship Id="rId17" Type="http://schemas.openxmlformats.org/officeDocument/2006/relationships/slide" Target="slides/slide4.xml"/><Relationship Id="rId25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3.xml"/><Relationship Id="rId20" Type="http://schemas.openxmlformats.org/officeDocument/2006/relationships/slide" Target="slides/slide7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2.xml"/><Relationship Id="rId23" Type="http://schemas.openxmlformats.org/officeDocument/2006/relationships/slide" Target="slides/slide10.xml"/><Relationship Id="rId28" Type="http://schemas.openxmlformats.org/officeDocument/2006/relationships/viewProps" Target="viewProps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1.xml"/><Relationship Id="rId22" Type="http://schemas.openxmlformats.org/officeDocument/2006/relationships/slide" Target="slides/slide9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g>
</file>

<file path=ppt/media/image2.jpeg>
</file>

<file path=ppt/media/image3.jp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33710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8359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856570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253599"/>
      </p:ext>
    </p:extLst>
  </p:cSld>
  <p:clrMapOvr>
    <a:masterClrMapping/>
  </p:clrMapOvr>
  <p:hf sldNum="0" hdr="0" ftr="0" dt="0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4907D986-8816-4272-A432-0437A28A9828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772273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0320"/>
      </p:ext>
    </p:extLst>
  </p:cSld>
  <p:clrMapOvr>
    <a:masterClrMapping/>
  </p:clrMapOvr>
  <p:hf sldNum="0" hdr="0" ftr="0" dt="0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083040"/>
      </p:ext>
    </p:extLst>
  </p:cSld>
  <p:clrMapOvr>
    <a:masterClrMapping/>
  </p:clrMapOvr>
  <p:hf sldNum="0" hdr="0" ftr="0" dt="0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0832346"/>
      </p:ext>
    </p:extLst>
  </p:cSld>
  <p:clrMapOvr>
    <a:masterClrMapping/>
  </p:clrMapOvr>
  <p:hf sldNum="0" hdr="0" ftr="0" dt="0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10728"/>
      </p:ext>
    </p:extLst>
  </p:cSld>
  <p:clrMapOvr>
    <a:masterClrMapping/>
  </p:clrMapOvr>
  <p:hf sldNum="0" hdr="0" ftr="0" dt="0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60166"/>
      </p:ext>
    </p:extLst>
  </p:cSld>
  <p:clrMapOvr>
    <a:masterClrMapping/>
  </p:clrMapOvr>
  <p:hf sldNum="0" hdr="0" ftr="0" dt="0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08089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099168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727205"/>
      </p:ext>
    </p:extLst>
  </p:cSld>
  <p:clrMapOvr>
    <a:masterClrMapping/>
  </p:clrMapOvr>
  <p:hf sldNum="0" hdr="0" ftr="0" dt="0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830647"/>
      </p:ext>
    </p:extLst>
  </p:cSld>
  <p:clrMapOvr>
    <a:masterClrMapping/>
  </p:clrMapOvr>
  <p:hf sldNum="0" hdr="0" ftr="0" dt="0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5258779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9823602"/>
      </p:ext>
    </p:extLst>
  </p:cSld>
  <p:clrMapOvr>
    <a:masterClrMapping/>
  </p:clrMapOvr>
  <p:hf sldNum="0" hdr="0" ftr="0" dt="0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934604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036375"/>
      </p:ext>
    </p:extLst>
  </p:cSld>
  <p:clrMapOvr>
    <a:masterClrMapping/>
  </p:clrMapOvr>
  <p:hf sldNum="0" hdr="0" ftr="0" dt="0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28484"/>
      </p:ext>
    </p:extLst>
  </p:cSld>
  <p:clrMapOvr>
    <a:masterClrMapping/>
  </p:clrMapOvr>
  <p:hf sldNum="0" hdr="0" ftr="0" dt="0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211538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713529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20219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725076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461332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291905"/>
      </p:ext>
    </p:extLst>
  </p:cSld>
  <p:clrMapOvr>
    <a:masterClrMapping/>
  </p:clrMapOvr>
  <p:hf sldNum="0" hdr="0" ftr="0" dt="0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32294"/>
      </p:ext>
    </p:extLst>
  </p:cSld>
  <p:clrMapOvr>
    <a:masterClrMapping/>
  </p:clrMapOvr>
  <p:hf sldNum="0" hdr="0" ftr="0" dt="0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66379686"/>
      </p:ext>
    </p:extLst>
  </p:cSld>
  <p:clrMapOvr>
    <a:masterClrMapping/>
  </p:clrMapOvr>
  <p:hf sldNum="0" hdr="0" ftr="0" dt="0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4836"/>
      </p:ext>
    </p:extLst>
  </p:cSld>
  <p:clrMapOvr>
    <a:masterClrMapping/>
  </p:clrMapOvr>
  <p:hf sldNum="0" hdr="0" ftr="0" dt="0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2718363"/>
      </p:ext>
    </p:extLst>
  </p:cSld>
  <p:clrMapOvr>
    <a:masterClrMapping/>
  </p:clrMapOvr>
  <p:hf sldNum="0" hdr="0" ftr="0" dt="0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218395"/>
      </p:ext>
    </p:extLst>
  </p:cSld>
  <p:clrMapOvr>
    <a:masterClrMapping/>
  </p:clrMapOvr>
  <p:hf sldNum="0" hdr="0" ftr="0" dt="0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978152"/>
      </p:ext>
    </p:extLst>
  </p:cSld>
  <p:clrMapOvr>
    <a:masterClrMapping/>
  </p:clrMapOvr>
  <p:hf sldNum="0" hdr="0" ftr="0" dt="0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550922"/>
      </p:ext>
    </p:extLst>
  </p:cSld>
  <p:clrMapOvr>
    <a:masterClrMapping/>
  </p:clrMapOvr>
  <p:hf sldNum="0" hdr="0" ftr="0" dt="0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0337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908681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96865"/>
      </p:ext>
    </p:extLst>
  </p:cSld>
  <p:clrMapOvr>
    <a:masterClrMapping/>
  </p:clrMapOvr>
  <p:hf sldNum="0" hdr="0" ftr="0" dt="0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497198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1188967"/>
      </p:ext>
    </p:extLst>
  </p:cSld>
  <p:clrMapOvr>
    <a:masterClrMapping/>
  </p:clrMapOvr>
  <p:hf sldNum="0" hdr="0" ftr="0" dt="0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267340"/>
      </p:ext>
    </p:extLst>
  </p:cSld>
  <p:clrMapOvr>
    <a:masterClrMapping/>
  </p:clrMapOvr>
  <p:hf sldNum="0" hdr="0" ftr="0" dt="0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321671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894607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279141"/>
      </p:ext>
    </p:extLst>
  </p:cSld>
  <p:clrMapOvr>
    <a:masterClrMapping/>
  </p:clrMapOvr>
  <p:hf sldNum="0" hdr="0" ftr="0" dt="0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995093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717527"/>
      </p:ext>
    </p:extLst>
  </p:cSld>
  <p:clrMapOvr>
    <a:masterClrMapping/>
  </p:clrMapOvr>
  <p:hf sldNum="0" hdr="0" ftr="0" dt="0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88059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51381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57057795"/>
      </p:ext>
    </p:extLst>
  </p:cSld>
  <p:clrMapOvr>
    <a:masterClrMapping/>
  </p:clrMapOvr>
  <p:hf sldNum="0" hdr="0" ftr="0" dt="0"/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113788"/>
      </p:ext>
    </p:extLst>
  </p:cSld>
  <p:clrMapOvr>
    <a:masterClrMapping/>
  </p:clrMapOvr>
  <p:hf sldNum="0" hdr="0" ftr="0" dt="0"/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75947856"/>
      </p:ext>
    </p:extLst>
  </p:cSld>
  <p:clrMapOvr>
    <a:masterClrMapping/>
  </p:clrMapOvr>
  <p:hf sldNum="0" hdr="0" ftr="0" dt="0"/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530211"/>
      </p:ext>
    </p:extLst>
  </p:cSld>
  <p:clrMapOvr>
    <a:masterClrMapping/>
  </p:clrMapOvr>
  <p:hf sldNum="0" hdr="0" ftr="0" dt="0"/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083817"/>
      </p:ext>
    </p:extLst>
  </p:cSld>
  <p:clrMapOvr>
    <a:masterClrMapping/>
  </p:clrMapOvr>
  <p:hf sldNum="0" hdr="0" ftr="0" dt="0"/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519533"/>
      </p:ext>
    </p:extLst>
  </p:cSld>
  <p:clrMapOvr>
    <a:masterClrMapping/>
  </p:clrMapOvr>
  <p:hf sldNum="0" hdr="0" ftr="0" dt="0"/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38265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484568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333747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3126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232044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106705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503122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06579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658181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879880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971997"/>
      </p:ext>
    </p:extLst>
  </p:cSld>
  <p:clrMapOvr>
    <a:masterClrMapping/>
  </p:clrMapOvr>
  <p:hf sldNum="0" hdr="0" ftr="0" dt="0"/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290313"/>
      </p:ext>
    </p:extLst>
  </p:cSld>
  <p:clrMapOvr>
    <a:masterClrMapping/>
  </p:clrMapOvr>
  <p:hf sldNum="0" hdr="0" ftr="0" dt="0"/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76475878"/>
      </p:ext>
    </p:extLst>
  </p:cSld>
  <p:clrMapOvr>
    <a:masterClrMapping/>
  </p:clrMapOvr>
  <p:hf sldNum="0" hdr="0" ftr="0" dt="0"/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454494"/>
      </p:ext>
    </p:extLst>
  </p:cSld>
  <p:clrMapOvr>
    <a:masterClrMapping/>
  </p:clrMapOvr>
  <p:hf sldNum="0" hdr="0" ftr="0" dt="0"/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83598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024373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002553"/>
      </p:ext>
    </p:extLst>
  </p:cSld>
  <p:clrMapOvr>
    <a:masterClrMapping/>
  </p:clrMapOvr>
  <p:hf sldNum="0" hdr="0" ftr="0" dt="0"/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288573"/>
      </p:ext>
    </p:extLst>
  </p:cSld>
  <p:clrMapOvr>
    <a:masterClrMapping/>
  </p:clrMapOvr>
  <p:hf sldNum="0" hdr="0" ftr="0" dt="0"/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73374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636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1661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5704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857632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931329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441126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250775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854656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22378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312839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69234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99331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432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54728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05911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03804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91547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89501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49035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898646"/>
      </p:ext>
    </p:extLst>
  </p:cSld>
  <p:clrMapOvr>
    <a:masterClrMapping/>
  </p:clrMapOvr>
  <p:hf sldNum="0"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60300558"/>
      </p:ext>
    </p:extLst>
  </p:cSld>
  <p:clrMapOvr>
    <a:masterClrMapping/>
  </p:clrMapOvr>
  <p:hf sldNum="0"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665134"/>
      </p:ext>
    </p:extLst>
  </p:cSld>
  <p:clrMapOvr>
    <a:masterClrMapping/>
  </p:clrMapOvr>
  <p:hf sldNum="0"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0809869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xmlns="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374597"/>
      </p:ext>
    </p:extLst>
  </p:cSld>
  <p:clrMapOvr>
    <a:masterClrMapping/>
  </p:clrMapOvr>
  <p:hf sldNum="0"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007566"/>
      </p:ext>
    </p:extLst>
  </p:cSld>
  <p:clrMapOvr>
    <a:masterClrMapping/>
  </p:clrMapOvr>
  <p:hf sldNum="0"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398044"/>
      </p:ext>
    </p:extLst>
  </p:cSld>
  <p:clrMapOvr>
    <a:masterClrMapping/>
  </p:clrMapOvr>
  <p:hf sldNum="0"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9184DA70-C731-4C70-880D-CCD4705E623C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9144" y="4882896"/>
            <a:ext cx="4050792" cy="1197864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5446681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468027"/>
      </p:ext>
    </p:extLst>
  </p:cSld>
  <p:clrMapOvr>
    <a:masterClrMapping/>
  </p:clrMapOvr>
  <p:hf sldNum="0"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3057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652767"/>
      </p:ext>
    </p:extLst>
  </p:cSld>
  <p:clrMapOvr>
    <a:masterClrMapping/>
  </p:clrMapOvr>
  <p:hf sldNum="0"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168848"/>
      </p:ext>
    </p:extLst>
  </p:cSld>
  <p:clrMapOvr>
    <a:masterClrMapping/>
  </p:clrMapOvr>
  <p:hf sldNum="0"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420500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419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xmlns="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xmlns="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7426125"/>
      </p:ext>
    </p:extLst>
  </p:cSld>
  <p:clrMapOvr>
    <a:masterClrMapping/>
  </p:clrMapOvr>
  <p:hf sldNum="0"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63616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432401"/>
      </p:ext>
    </p:extLst>
  </p:cSld>
  <p:clrMapOvr>
    <a:masterClrMapping/>
  </p:clrMapOvr>
  <p:hf sldNum="0"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429378"/>
      </p:ext>
    </p:extLst>
  </p:cSld>
  <p:clrMapOvr>
    <a:masterClrMapping/>
  </p:clrMapOvr>
  <p:hf sldNum="0"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22141478"/>
      </p:ext>
    </p:extLst>
  </p:cSld>
  <p:clrMapOvr>
    <a:masterClrMapping/>
  </p:clrMapOvr>
  <p:hf sldNum="0"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739785"/>
      </p:ext>
    </p:extLst>
  </p:cSld>
  <p:clrMapOvr>
    <a:masterClrMapping/>
  </p:clrMapOvr>
  <p:hf sldNum="0"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339"/>
      </p:ext>
    </p:extLst>
  </p:cSld>
  <p:clrMapOvr>
    <a:masterClrMapping/>
  </p:clrMapOvr>
  <p:hf sldNum="0"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622795"/>
      </p:ext>
    </p:extLst>
  </p:cSld>
  <p:clrMapOvr>
    <a:masterClrMapping/>
  </p:clrMapOvr>
  <p:hf sldNum="0"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045498"/>
      </p:ext>
    </p:extLst>
  </p:cSld>
  <p:clrMapOvr>
    <a:masterClrMapping/>
  </p:clrMapOvr>
  <p:hf sldNum="0"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03094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xmlns="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75182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04731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45745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32221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981941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53989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14716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024163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08681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999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542060"/>
      </p:ext>
    </p:extLst>
  </p:cSld>
  <p:clrMapOvr>
    <a:masterClrMapping/>
  </p:clrMapOvr>
  <p:hf sldNum="0" hdr="0" ftr="0" dt="0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5660470"/>
      </p:ext>
    </p:extLst>
  </p:cSld>
  <p:clrMapOvr>
    <a:masterClrMapping/>
  </p:clrMapOvr>
  <p:hf sldNum="0" hdr="0" ftr="0" dt="0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810432"/>
      </p:ext>
    </p:extLst>
  </p:cSld>
  <p:clrMapOvr>
    <a:masterClrMapping/>
  </p:clrMapOvr>
  <p:hf sldNum="0" hdr="0" ftr="0" dt="0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36652952"/>
      </p:ext>
    </p:extLst>
  </p:cSld>
  <p:clrMapOvr>
    <a:masterClrMapping/>
  </p:clrMapOvr>
  <p:hf sldNum="0" hdr="0" ftr="0" dt="0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480680"/>
      </p:ext>
    </p:extLst>
  </p:cSld>
  <p:clrMapOvr>
    <a:masterClrMapping/>
  </p:clrMapOvr>
  <p:hf sldNum="0" hdr="0" ftr="0" dt="0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965313"/>
      </p:ext>
    </p:extLst>
  </p:cSld>
  <p:clrMapOvr>
    <a:masterClrMapping/>
  </p:clrMapOvr>
  <p:hf sldNum="0" hdr="0" ftr="0" dt="0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600834"/>
      </p:ext>
    </p:extLst>
  </p:cSld>
  <p:clrMapOvr>
    <a:masterClrMapping/>
  </p:clrMapOvr>
  <p:hf sldNum="0" hdr="0" ftr="0" dt="0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9184DA70-C731-4C70-880D-CCD4705E623C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9144" y="4882896"/>
            <a:ext cx="4050792" cy="1197864"/>
          </a:xfrm>
          <a:noFill/>
        </p:spPr>
        <p:txBody>
          <a:bodyPr wrap="square" rtlCol="0">
            <a:spAutoFit/>
          </a:bodyPr>
          <a:lstStyle>
            <a:lvl1pPr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3239932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770954"/>
      </p:ext>
    </p:extLst>
  </p:cSld>
  <p:clrMapOvr>
    <a:masterClrMapping/>
  </p:clrMapOvr>
  <p:hf sldNum="0" hdr="0" ftr="0" dt="0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670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5217003"/>
      </p:ext>
    </p:extLst>
  </p:cSld>
  <p:clrMapOvr>
    <a:masterClrMapping/>
  </p:clrMapOvr>
  <p:hf sldNum="0" hdr="0" ftr="0" dt="0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789621"/>
      </p:ext>
    </p:extLst>
  </p:cSld>
  <p:clrMapOvr>
    <a:masterClrMapping/>
  </p:clrMapOvr>
  <p:hf sldNum="0" hdr="0" ftr="0" dt="0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912746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456417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34609"/>
      </p:ext>
    </p:extLst>
  </p:cSld>
  <p:clrMapOvr>
    <a:masterClrMapping/>
  </p:clrMapOvr>
  <p:hf sldNum="0" hdr="0" ftr="0" dt="0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062524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314790"/>
      </p:ext>
    </p:extLst>
  </p:cSld>
  <p:clrMapOvr>
    <a:masterClrMapping/>
  </p:clrMapOvr>
  <p:hf sldNum="0" hdr="0" ftr="0" dt="0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793732"/>
      </p:ext>
    </p:extLst>
  </p:cSld>
  <p:clrMapOvr>
    <a:masterClrMapping/>
  </p:clrMapOvr>
  <p:hf sldNum="0" hdr="0" ftr="0" dt="0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41030841"/>
      </p:ext>
    </p:extLst>
  </p:cSld>
  <p:clrMapOvr>
    <a:masterClrMapping/>
  </p:clrMapOvr>
  <p:hf sldNum="0" hdr="0" ftr="0" dt="0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10668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351308"/>
      </p:ext>
    </p:extLst>
  </p:cSld>
  <p:clrMapOvr>
    <a:masterClrMapping/>
  </p:clrMapOvr>
  <p:hf sldNum="0" hdr="0" ftr="0" dt="0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878366"/>
      </p:ext>
    </p:extLst>
  </p:cSld>
  <p:clrMapOvr>
    <a:masterClrMapping/>
  </p:clrMapOvr>
  <p:hf sldNum="0" hdr="0" ftr="0" dt="0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331006"/>
      </p:ext>
    </p:extLst>
  </p:cSld>
  <p:clrMapOvr>
    <a:masterClrMapping/>
  </p:clrMapOvr>
  <p:hf sldNum="0" hdr="0" ftr="0" dt="0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691510"/>
      </p:ext>
    </p:extLst>
  </p:cSld>
  <p:clrMapOvr>
    <a:masterClrMapping/>
  </p:clrMapOvr>
  <p:hf sldNum="0" hdr="0" ftr="0" dt="0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359257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83584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762331"/>
      </p:ext>
    </p:extLst>
  </p:cSld>
  <p:clrMapOvr>
    <a:masterClrMapping/>
  </p:clrMapOvr>
  <p:hf sldNum="0" hdr="0" ftr="0" dt="0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359811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751092"/>
      </p:ext>
    </p:extLst>
  </p:cSld>
  <p:clrMapOvr>
    <a:masterClrMapping/>
  </p:clrMapOvr>
  <p:hf sldNum="0" hdr="0" ftr="0" dt="0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83491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3.xml"/><Relationship Id="rId13" Type="http://schemas.openxmlformats.org/officeDocument/2006/relationships/slideLayout" Target="../slideLayouts/slideLayout158.xml"/><Relationship Id="rId18" Type="http://schemas.openxmlformats.org/officeDocument/2006/relationships/theme" Target="../theme/theme10.xml"/><Relationship Id="rId3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52.xml"/><Relationship Id="rId12" Type="http://schemas.openxmlformats.org/officeDocument/2006/relationships/slideLayout" Target="../slideLayouts/slideLayout157.xml"/><Relationship Id="rId17" Type="http://schemas.openxmlformats.org/officeDocument/2006/relationships/slideLayout" Target="../slideLayouts/slideLayout162.xml"/><Relationship Id="rId2" Type="http://schemas.openxmlformats.org/officeDocument/2006/relationships/slideLayout" Target="../slideLayouts/slideLayout147.xml"/><Relationship Id="rId16" Type="http://schemas.openxmlformats.org/officeDocument/2006/relationships/slideLayout" Target="../slideLayouts/slideLayout161.xml"/><Relationship Id="rId1" Type="http://schemas.openxmlformats.org/officeDocument/2006/relationships/slideLayout" Target="../slideLayouts/slideLayout146.xml"/><Relationship Id="rId6" Type="http://schemas.openxmlformats.org/officeDocument/2006/relationships/slideLayout" Target="../slideLayouts/slideLayout151.xml"/><Relationship Id="rId11" Type="http://schemas.openxmlformats.org/officeDocument/2006/relationships/slideLayout" Target="../slideLayouts/slideLayout156.xml"/><Relationship Id="rId5" Type="http://schemas.openxmlformats.org/officeDocument/2006/relationships/slideLayout" Target="../slideLayouts/slideLayout150.xml"/><Relationship Id="rId15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49.xml"/><Relationship Id="rId9" Type="http://schemas.openxmlformats.org/officeDocument/2006/relationships/slideLayout" Target="../slideLayouts/slideLayout154.xml"/><Relationship Id="rId14" Type="http://schemas.openxmlformats.org/officeDocument/2006/relationships/slideLayout" Target="../slideLayouts/slideLayout15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.xml"/><Relationship Id="rId13" Type="http://schemas.openxmlformats.org/officeDocument/2006/relationships/slideLayout" Target="../slideLayouts/slideLayout55.xml"/><Relationship Id="rId18" Type="http://schemas.openxmlformats.org/officeDocument/2006/relationships/slideLayout" Target="../slideLayouts/slideLayout60.xml"/><Relationship Id="rId3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9.xml"/><Relationship Id="rId12" Type="http://schemas.openxmlformats.org/officeDocument/2006/relationships/slideLayout" Target="../slideLayouts/slideLayout54.xml"/><Relationship Id="rId17" Type="http://schemas.openxmlformats.org/officeDocument/2006/relationships/slideLayout" Target="../slideLayouts/slideLayout59.xml"/><Relationship Id="rId2" Type="http://schemas.openxmlformats.org/officeDocument/2006/relationships/slideLayout" Target="../slideLayouts/slideLayout44.xml"/><Relationship Id="rId16" Type="http://schemas.openxmlformats.org/officeDocument/2006/relationships/slideLayout" Target="../slideLayouts/slideLayout58.xml"/><Relationship Id="rId20" Type="http://schemas.openxmlformats.org/officeDocument/2006/relationships/image" Target="../media/image3.jpg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11" Type="http://schemas.openxmlformats.org/officeDocument/2006/relationships/slideLayout" Target="../slideLayouts/slideLayout53.xml"/><Relationship Id="rId5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52.xml"/><Relationship Id="rId19" Type="http://schemas.openxmlformats.org/officeDocument/2006/relationships/theme" Target="../theme/theme4.xml"/><Relationship Id="rId4" Type="http://schemas.openxmlformats.org/officeDocument/2006/relationships/slideLayout" Target="../slideLayouts/slideLayout46.xml"/><Relationship Id="rId9" Type="http://schemas.openxmlformats.org/officeDocument/2006/relationships/slideLayout" Target="../slideLayouts/slideLayout51.xml"/><Relationship Id="rId14" Type="http://schemas.openxmlformats.org/officeDocument/2006/relationships/slideLayout" Target="../slideLayouts/slideLayout5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73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17" Type="http://schemas.openxmlformats.org/officeDocument/2006/relationships/theme" Target="../theme/theme5.xml"/><Relationship Id="rId2" Type="http://schemas.openxmlformats.org/officeDocument/2006/relationships/slideLayout" Target="../slideLayouts/slideLayout62.xml"/><Relationship Id="rId16" Type="http://schemas.openxmlformats.org/officeDocument/2006/relationships/slideLayout" Target="../slideLayouts/slideLayout76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5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4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4.xml"/><Relationship Id="rId13" Type="http://schemas.openxmlformats.org/officeDocument/2006/relationships/slideLayout" Target="../slideLayouts/slideLayout89.xml"/><Relationship Id="rId18" Type="http://schemas.openxmlformats.org/officeDocument/2006/relationships/slideLayout" Target="../slideLayouts/slideLayout94.xml"/><Relationship Id="rId3" Type="http://schemas.openxmlformats.org/officeDocument/2006/relationships/slideLayout" Target="../slideLayouts/slideLayout79.xml"/><Relationship Id="rId7" Type="http://schemas.openxmlformats.org/officeDocument/2006/relationships/slideLayout" Target="../slideLayouts/slideLayout83.xml"/><Relationship Id="rId12" Type="http://schemas.openxmlformats.org/officeDocument/2006/relationships/slideLayout" Target="../slideLayouts/slideLayout88.xml"/><Relationship Id="rId17" Type="http://schemas.openxmlformats.org/officeDocument/2006/relationships/slideLayout" Target="../slideLayouts/slideLayout93.xml"/><Relationship Id="rId2" Type="http://schemas.openxmlformats.org/officeDocument/2006/relationships/slideLayout" Target="../slideLayouts/slideLayout78.xml"/><Relationship Id="rId16" Type="http://schemas.openxmlformats.org/officeDocument/2006/relationships/slideLayout" Target="../slideLayouts/slideLayout92.xml"/><Relationship Id="rId20" Type="http://schemas.openxmlformats.org/officeDocument/2006/relationships/image" Target="../media/image3.jpg"/><Relationship Id="rId1" Type="http://schemas.openxmlformats.org/officeDocument/2006/relationships/slideLayout" Target="../slideLayouts/slideLayout77.xml"/><Relationship Id="rId6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1.xml"/><Relationship Id="rId15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86.xml"/><Relationship Id="rId19" Type="http://schemas.openxmlformats.org/officeDocument/2006/relationships/theme" Target="../theme/theme6.xml"/><Relationship Id="rId4" Type="http://schemas.openxmlformats.org/officeDocument/2006/relationships/slideLayout" Target="../slideLayouts/slideLayout80.xml"/><Relationship Id="rId9" Type="http://schemas.openxmlformats.org/officeDocument/2006/relationships/slideLayout" Target="../slideLayouts/slideLayout85.xml"/><Relationship Id="rId14" Type="http://schemas.openxmlformats.org/officeDocument/2006/relationships/slideLayout" Target="../slideLayouts/slideLayout9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slideLayout" Target="../slideLayouts/slideLayout107.xml"/><Relationship Id="rId18" Type="http://schemas.openxmlformats.org/officeDocument/2006/relationships/theme" Target="../theme/theme7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17" Type="http://schemas.openxmlformats.org/officeDocument/2006/relationships/slideLayout" Target="../slideLayouts/slideLayout111.xml"/><Relationship Id="rId2" Type="http://schemas.openxmlformats.org/officeDocument/2006/relationships/slideLayout" Target="../slideLayouts/slideLayout96.xml"/><Relationship Id="rId16" Type="http://schemas.openxmlformats.org/officeDocument/2006/relationships/slideLayout" Target="../slideLayouts/slideLayout110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5" Type="http://schemas.openxmlformats.org/officeDocument/2006/relationships/slideLayout" Target="../slideLayouts/slideLayout10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Relationship Id="rId14" Type="http://schemas.openxmlformats.org/officeDocument/2006/relationships/slideLayout" Target="../slideLayouts/slideLayout108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9.xml"/><Relationship Id="rId13" Type="http://schemas.openxmlformats.org/officeDocument/2006/relationships/slideLayout" Target="../slideLayouts/slideLayout124.xml"/><Relationship Id="rId18" Type="http://schemas.openxmlformats.org/officeDocument/2006/relationships/theme" Target="../theme/theme8.xml"/><Relationship Id="rId3" Type="http://schemas.openxmlformats.org/officeDocument/2006/relationships/slideLayout" Target="../slideLayouts/slideLayout114.xml"/><Relationship Id="rId7" Type="http://schemas.openxmlformats.org/officeDocument/2006/relationships/slideLayout" Target="../slideLayouts/slideLayout118.xml"/><Relationship Id="rId12" Type="http://schemas.openxmlformats.org/officeDocument/2006/relationships/slideLayout" Target="../slideLayouts/slideLayout123.xml"/><Relationship Id="rId17" Type="http://schemas.openxmlformats.org/officeDocument/2006/relationships/slideLayout" Target="../slideLayouts/slideLayout128.xml"/><Relationship Id="rId2" Type="http://schemas.openxmlformats.org/officeDocument/2006/relationships/slideLayout" Target="../slideLayouts/slideLayout113.xml"/><Relationship Id="rId16" Type="http://schemas.openxmlformats.org/officeDocument/2006/relationships/slideLayout" Target="../slideLayouts/slideLayout127.xml"/><Relationship Id="rId1" Type="http://schemas.openxmlformats.org/officeDocument/2006/relationships/slideLayout" Target="../slideLayouts/slideLayout112.xml"/><Relationship Id="rId6" Type="http://schemas.openxmlformats.org/officeDocument/2006/relationships/slideLayout" Target="../slideLayouts/slideLayout117.xml"/><Relationship Id="rId11" Type="http://schemas.openxmlformats.org/officeDocument/2006/relationships/slideLayout" Target="../slideLayouts/slideLayout122.xml"/><Relationship Id="rId5" Type="http://schemas.openxmlformats.org/officeDocument/2006/relationships/slideLayout" Target="../slideLayouts/slideLayout116.xml"/><Relationship Id="rId15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121.xml"/><Relationship Id="rId4" Type="http://schemas.openxmlformats.org/officeDocument/2006/relationships/slideLayout" Target="../slideLayouts/slideLayout115.xml"/><Relationship Id="rId9" Type="http://schemas.openxmlformats.org/officeDocument/2006/relationships/slideLayout" Target="../slideLayouts/slideLayout120.xml"/><Relationship Id="rId14" Type="http://schemas.openxmlformats.org/officeDocument/2006/relationships/slideLayout" Target="../slideLayouts/slideLayout125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6.xml"/><Relationship Id="rId13" Type="http://schemas.openxmlformats.org/officeDocument/2006/relationships/slideLayout" Target="../slideLayouts/slideLayout141.xml"/><Relationship Id="rId18" Type="http://schemas.openxmlformats.org/officeDocument/2006/relationships/theme" Target="../theme/theme9.xml"/><Relationship Id="rId3" Type="http://schemas.openxmlformats.org/officeDocument/2006/relationships/slideLayout" Target="../slideLayouts/slideLayout131.xml"/><Relationship Id="rId7" Type="http://schemas.openxmlformats.org/officeDocument/2006/relationships/slideLayout" Target="../slideLayouts/slideLayout135.xml"/><Relationship Id="rId12" Type="http://schemas.openxmlformats.org/officeDocument/2006/relationships/slideLayout" Target="../slideLayouts/slideLayout140.xml"/><Relationship Id="rId17" Type="http://schemas.openxmlformats.org/officeDocument/2006/relationships/slideLayout" Target="../slideLayouts/slideLayout145.xml"/><Relationship Id="rId2" Type="http://schemas.openxmlformats.org/officeDocument/2006/relationships/slideLayout" Target="../slideLayouts/slideLayout130.xml"/><Relationship Id="rId16" Type="http://schemas.openxmlformats.org/officeDocument/2006/relationships/slideLayout" Target="../slideLayouts/slideLayout144.xml"/><Relationship Id="rId1" Type="http://schemas.openxmlformats.org/officeDocument/2006/relationships/slideLayout" Target="../slideLayouts/slideLayout129.xml"/><Relationship Id="rId6" Type="http://schemas.openxmlformats.org/officeDocument/2006/relationships/slideLayout" Target="../slideLayouts/slideLayout134.xml"/><Relationship Id="rId11" Type="http://schemas.openxmlformats.org/officeDocument/2006/relationships/slideLayout" Target="../slideLayouts/slideLayout139.xml"/><Relationship Id="rId5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43.xml"/><Relationship Id="rId10" Type="http://schemas.openxmlformats.org/officeDocument/2006/relationships/slideLayout" Target="../slideLayouts/slideLayout138.xml"/><Relationship Id="rId4" Type="http://schemas.openxmlformats.org/officeDocument/2006/relationships/slideLayout" Target="../slideLayouts/slideLayout132.xml"/><Relationship Id="rId9" Type="http://schemas.openxmlformats.org/officeDocument/2006/relationships/slideLayout" Target="../slideLayouts/slideLayout137.xml"/><Relationship Id="rId14" Type="http://schemas.openxmlformats.org/officeDocument/2006/relationships/slideLayout" Target="../slideLayouts/slideLayout1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7399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35" r:id="rId1"/>
    <p:sldLayoutId id="2147484036" r:id="rId2"/>
    <p:sldLayoutId id="2147484037" r:id="rId3"/>
    <p:sldLayoutId id="2147484038" r:id="rId4"/>
    <p:sldLayoutId id="2147484039" r:id="rId5"/>
    <p:sldLayoutId id="2147484040" r:id="rId6"/>
    <p:sldLayoutId id="2147484041" r:id="rId7"/>
    <p:sldLayoutId id="2147484042" r:id="rId8"/>
    <p:sldLayoutId id="2147484043" r:id="rId9"/>
    <p:sldLayoutId id="2147484044" r:id="rId10"/>
    <p:sldLayoutId id="2147484045" r:id="rId11"/>
    <p:sldLayoutId id="2147484046" r:id="rId12"/>
    <p:sldLayoutId id="2147484047" r:id="rId13"/>
    <p:sldLayoutId id="2147484048" r:id="rId14"/>
    <p:sldLayoutId id="2147484049" r:id="rId15"/>
    <p:sldLayoutId id="2147484050" r:id="rId16"/>
    <p:sldLayoutId id="2147484051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877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  <p:sldLayoutId id="2147483731" r:id="rId13"/>
    <p:sldLayoutId id="2147483732" r:id="rId14"/>
    <p:sldLayoutId id="2147483733" r:id="rId15"/>
    <p:sldLayoutId id="2147483734" r:id="rId16"/>
    <p:sldLayoutId id="2147483735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639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  <p:sldLayoutId id="2147483867" r:id="rId12"/>
    <p:sldLayoutId id="2147483868" r:id="rId13"/>
    <p:sldLayoutId id="2147483869" r:id="rId14"/>
    <p:sldLayoutId id="2147483870" r:id="rId15"/>
    <p:sldLayoutId id="2147483871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19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82" r:id="rId10"/>
    <p:sldLayoutId id="2147483883" r:id="rId11"/>
    <p:sldLayoutId id="2147483884" r:id="rId12"/>
    <p:sldLayoutId id="2147483885" r:id="rId13"/>
    <p:sldLayoutId id="2147483886" r:id="rId14"/>
    <p:sldLayoutId id="2147483887" r:id="rId15"/>
    <p:sldLayoutId id="2147483888" r:id="rId16"/>
    <p:sldLayoutId id="2147483889" r:id="rId17"/>
    <p:sldLayoutId id="2147483890" r:id="rId1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5922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9" r:id="rId1"/>
    <p:sldLayoutId id="2147483910" r:id="rId2"/>
    <p:sldLayoutId id="2147483911" r:id="rId3"/>
    <p:sldLayoutId id="2147483912" r:id="rId4"/>
    <p:sldLayoutId id="2147483913" r:id="rId5"/>
    <p:sldLayoutId id="2147483914" r:id="rId6"/>
    <p:sldLayoutId id="2147483915" r:id="rId7"/>
    <p:sldLayoutId id="2147483916" r:id="rId8"/>
    <p:sldLayoutId id="2147483917" r:id="rId9"/>
    <p:sldLayoutId id="2147483918" r:id="rId10"/>
    <p:sldLayoutId id="2147483919" r:id="rId11"/>
    <p:sldLayoutId id="2147483920" r:id="rId12"/>
    <p:sldLayoutId id="2147483921" r:id="rId13"/>
    <p:sldLayoutId id="2147483922" r:id="rId14"/>
    <p:sldLayoutId id="2147483923" r:id="rId15"/>
    <p:sldLayoutId id="2147483924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574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6" r:id="rId1"/>
    <p:sldLayoutId id="2147483927" r:id="rId2"/>
    <p:sldLayoutId id="2147483928" r:id="rId3"/>
    <p:sldLayoutId id="2147483929" r:id="rId4"/>
    <p:sldLayoutId id="2147483930" r:id="rId5"/>
    <p:sldLayoutId id="2147483931" r:id="rId6"/>
    <p:sldLayoutId id="2147483932" r:id="rId7"/>
    <p:sldLayoutId id="2147483933" r:id="rId8"/>
    <p:sldLayoutId id="2147483934" r:id="rId9"/>
    <p:sldLayoutId id="2147483935" r:id="rId10"/>
    <p:sldLayoutId id="2147483936" r:id="rId11"/>
    <p:sldLayoutId id="2147483937" r:id="rId12"/>
    <p:sldLayoutId id="2147483938" r:id="rId13"/>
    <p:sldLayoutId id="2147483939" r:id="rId14"/>
    <p:sldLayoutId id="2147483940" r:id="rId15"/>
    <p:sldLayoutId id="2147483941" r:id="rId16"/>
    <p:sldLayoutId id="2147483942" r:id="rId17"/>
    <p:sldLayoutId id="2147483943" r:id="rId1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>
              <a:lumMod val="60000"/>
              <a:lumOff val="4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7417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3" r:id="rId1"/>
    <p:sldLayoutId id="2147483964" r:id="rId2"/>
    <p:sldLayoutId id="2147483965" r:id="rId3"/>
    <p:sldLayoutId id="2147483966" r:id="rId4"/>
    <p:sldLayoutId id="2147483967" r:id="rId5"/>
    <p:sldLayoutId id="2147483968" r:id="rId6"/>
    <p:sldLayoutId id="2147483969" r:id="rId7"/>
    <p:sldLayoutId id="2147483970" r:id="rId8"/>
    <p:sldLayoutId id="2147483971" r:id="rId9"/>
    <p:sldLayoutId id="2147483972" r:id="rId10"/>
    <p:sldLayoutId id="2147483973" r:id="rId11"/>
    <p:sldLayoutId id="2147483974" r:id="rId12"/>
    <p:sldLayoutId id="2147483975" r:id="rId13"/>
    <p:sldLayoutId id="2147483976" r:id="rId14"/>
    <p:sldLayoutId id="2147483977" r:id="rId15"/>
    <p:sldLayoutId id="2147483978" r:id="rId16"/>
    <p:sldLayoutId id="214748397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316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1" r:id="rId1"/>
    <p:sldLayoutId id="2147483982" r:id="rId2"/>
    <p:sldLayoutId id="2147483983" r:id="rId3"/>
    <p:sldLayoutId id="2147483984" r:id="rId4"/>
    <p:sldLayoutId id="2147483985" r:id="rId5"/>
    <p:sldLayoutId id="2147483986" r:id="rId6"/>
    <p:sldLayoutId id="2147483987" r:id="rId7"/>
    <p:sldLayoutId id="2147483988" r:id="rId8"/>
    <p:sldLayoutId id="2147483989" r:id="rId9"/>
    <p:sldLayoutId id="2147483990" r:id="rId10"/>
    <p:sldLayoutId id="2147483991" r:id="rId11"/>
    <p:sldLayoutId id="2147483992" r:id="rId12"/>
    <p:sldLayoutId id="2147483993" r:id="rId13"/>
    <p:sldLayoutId id="2147483994" r:id="rId14"/>
    <p:sldLayoutId id="2147483995" r:id="rId15"/>
    <p:sldLayoutId id="2147483996" r:id="rId16"/>
    <p:sldLayoutId id="2147483997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62D6E202-B606-4609-B914-27C9371A1F6D}" type="datetime1">
              <a:rPr lang="en-US" smtClean="0"/>
              <a:t>7/14/2025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820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9" r:id="rId1"/>
    <p:sldLayoutId id="2147484000" r:id="rId2"/>
    <p:sldLayoutId id="2147484001" r:id="rId3"/>
    <p:sldLayoutId id="2147484002" r:id="rId4"/>
    <p:sldLayoutId id="2147484003" r:id="rId5"/>
    <p:sldLayoutId id="2147484004" r:id="rId6"/>
    <p:sldLayoutId id="2147484005" r:id="rId7"/>
    <p:sldLayoutId id="2147484006" r:id="rId8"/>
    <p:sldLayoutId id="2147484007" r:id="rId9"/>
    <p:sldLayoutId id="2147484008" r:id="rId10"/>
    <p:sldLayoutId id="2147484009" r:id="rId11"/>
    <p:sldLayoutId id="2147484010" r:id="rId12"/>
    <p:sldLayoutId id="2147484011" r:id="rId13"/>
    <p:sldLayoutId id="2147484012" r:id="rId14"/>
    <p:sldLayoutId id="2147484013" r:id="rId15"/>
    <p:sldLayoutId id="2147484014" r:id="rId16"/>
    <p:sldLayoutId id="214748401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slideLayout" Target="../slideLayouts/slideLayout130.xml"/><Relationship Id="rId1" Type="http://schemas.openxmlformats.org/officeDocument/2006/relationships/themeOverride" Target="../theme/themeOverr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8.xml"/><Relationship Id="rId1" Type="http://schemas.openxmlformats.org/officeDocument/2006/relationships/themeOverride" Target="../theme/themeOverrid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themeOverride" Target="../theme/themeOverr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62.xml"/><Relationship Id="rId1" Type="http://schemas.openxmlformats.org/officeDocument/2006/relationships/themeOverride" Target="../theme/themeOverr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6.xml"/><Relationship Id="rId1" Type="http://schemas.openxmlformats.org/officeDocument/2006/relationships/themeOverride" Target="../theme/themeOverride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3.xml"/><Relationship Id="rId1" Type="http://schemas.openxmlformats.org/officeDocument/2006/relationships/themeOverride" Target="../theme/themeOverr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67910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D54390E-2B43-008D-FD01-314DDD235635}"/>
              </a:ext>
            </a:extLst>
          </p:cNvPr>
          <p:cNvSpPr txBox="1"/>
          <p:nvPr/>
        </p:nvSpPr>
        <p:spPr>
          <a:xfrm>
            <a:off x="1868658" y="1174213"/>
            <a:ext cx="8454684" cy="35086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Make Hiring Decisions: Careful screening enables recruitment of excellent employees who contribute widely to the firm and the opposite happens in absence/negligence of proper screening.</a:t>
            </a:r>
          </a:p>
          <a:p>
            <a:endParaRPr lang="en-US" sz="2200" dirty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r>
              <a:rPr lang="en-US" sz="2800" dirty="0">
                <a:latin typeface="Monotype Corsiva" panose="03010101010201010101" pitchFamily="66" charset="0"/>
                <a:cs typeface="Calibri" panose="020F0502020204030204" pitchFamily="34" charset="0"/>
              </a:rPr>
              <a:t>The specific manner of a firm’s recruitment depends and differs on its unique characteristics. Proper forecasting, advertising, proper job description and specification should be done. Then qualified ones can be selected accordingly.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AD08DCC6-F698-B347-35B6-E384628B17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06904"/>
            <a:ext cx="12191999" cy="85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704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496" y="-890082"/>
            <a:ext cx="10018711" cy="3048000"/>
          </a:xfrm>
        </p:spPr>
        <p:txBody>
          <a:bodyPr>
            <a:normAutofit/>
          </a:bodyPr>
          <a:lstStyle/>
          <a:p>
            <a:pPr algn="l"/>
            <a:r>
              <a:rPr lang="en-US" sz="4600" b="1" dirty="0" smtClean="0"/>
              <a:t>Importance of Equal Opportunity</a:t>
            </a:r>
            <a:endParaRPr lang="en-US" sz="4600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8669" y="2941806"/>
            <a:ext cx="10018713" cy="1447800"/>
          </a:xfrm>
        </p:spPr>
        <p:txBody>
          <a:bodyPr>
            <a:noAutofit/>
          </a:bodyPr>
          <a:lstStyle/>
          <a:p>
            <a:pPr algn="l"/>
            <a:r>
              <a:rPr lang="en-US" sz="3200" b="1" dirty="0" smtClean="0"/>
              <a:t>.Equal opportunity ensures fairness in hiring and workplace treatment</a:t>
            </a:r>
          </a:p>
          <a:p>
            <a:pPr algn="l"/>
            <a:r>
              <a:rPr lang="en-US" sz="3200" b="1" dirty="0" smtClean="0"/>
              <a:t>.Discrimination reduces workplace efficiency and morale  </a:t>
            </a:r>
          </a:p>
          <a:p>
            <a:pPr algn="l"/>
            <a:r>
              <a:rPr lang="en-US" sz="3200" b="1" dirty="0" smtClean="0"/>
              <a:t>.Legal </a:t>
            </a:r>
            <a:r>
              <a:rPr lang="en-US" sz="3200" b="1" dirty="0" err="1" smtClean="0"/>
              <a:t>requirment</a:t>
            </a:r>
            <a:r>
              <a:rPr lang="en-US" sz="3200" b="1" dirty="0" smtClean="0"/>
              <a:t>: Non-discrimination is mandated by law 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41108529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4" y="-1211093"/>
            <a:ext cx="10018711" cy="3048000"/>
          </a:xfrm>
        </p:spPr>
        <p:txBody>
          <a:bodyPr/>
          <a:lstStyle/>
          <a:p>
            <a:pPr algn="l"/>
            <a:r>
              <a:rPr lang="en-US" b="1" dirty="0" smtClean="0"/>
              <a:t>Key Federal Laws against Discrimination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4" y="3137170"/>
            <a:ext cx="10018713" cy="1447800"/>
          </a:xfrm>
        </p:spPr>
        <p:txBody>
          <a:bodyPr>
            <a:noAutofit/>
          </a:bodyPr>
          <a:lstStyle/>
          <a:p>
            <a:pPr marL="514350" indent="-514350" algn="l">
              <a:buFont typeface="+mj-lt"/>
              <a:buAutoNum type="romanLcPeriod"/>
            </a:pPr>
            <a:r>
              <a:rPr lang="en-US" sz="3200" dirty="0" smtClean="0"/>
              <a:t>Equal pay act (1963):Men and women must receive equal pay for similar work.</a:t>
            </a:r>
          </a:p>
          <a:p>
            <a:pPr marL="514350" indent="-514350" algn="l">
              <a:buFont typeface="+mj-lt"/>
              <a:buAutoNum type="romanLcPeriod"/>
            </a:pPr>
            <a:r>
              <a:rPr lang="en-US" sz="3200" dirty="0" smtClean="0"/>
              <a:t>The Civil Rights act (1964):Prohibits discrimination based on race, gender, religion and national origin.</a:t>
            </a:r>
          </a:p>
          <a:p>
            <a:pPr marL="514350" indent="-514350" algn="l">
              <a:buFont typeface="+mj-lt"/>
              <a:buAutoNum type="romanLcPeriod"/>
            </a:pPr>
            <a:r>
              <a:rPr lang="en-US" sz="3200" dirty="0" smtClean="0"/>
              <a:t>The Age Discrimination in Employment Act (1967, </a:t>
            </a:r>
            <a:r>
              <a:rPr lang="en-US" sz="3200" dirty="0" err="1" smtClean="0"/>
              <a:t>Amenden</a:t>
            </a:r>
            <a:r>
              <a:rPr lang="en-US" sz="3200" dirty="0" smtClean="0"/>
              <a:t> in 1978):Protects worker aged 40+.</a:t>
            </a:r>
          </a:p>
          <a:p>
            <a:pPr marL="514350" indent="-514350" algn="l">
              <a:buFont typeface="+mj-lt"/>
              <a:buAutoNum type="romanLcPeriod"/>
            </a:pPr>
            <a:r>
              <a:rPr lang="en-US" sz="3200" dirty="0" smtClean="0"/>
              <a:t>American with Disabilities Act (1990): Protects disabled individuals from discrimination.</a:t>
            </a:r>
          </a:p>
          <a:p>
            <a:pPr marL="514350" indent="-514350" algn="l">
              <a:buFont typeface="+mj-lt"/>
              <a:buAutoNum type="romanLcPeriod"/>
            </a:pPr>
            <a:r>
              <a:rPr lang="en-US" sz="3200" dirty="0" smtClean="0"/>
              <a:t>Civil Rights Acts (1991): Strengthens protection against discrimination and harassment.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137931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1316" y="491246"/>
            <a:ext cx="10018711" cy="3048000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 smtClean="0"/>
              <a:t>1.Diversity in the workplace.</a:t>
            </a:r>
            <a:br>
              <a:rPr lang="en-US" sz="3600" b="1" dirty="0" smtClean="0"/>
            </a:br>
            <a:r>
              <a:rPr lang="en-US" sz="3600" b="1" dirty="0" smtClean="0"/>
              <a:t>2.Diversity as a Business strategy.</a:t>
            </a:r>
            <a:endParaRPr lang="en-US" sz="3600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857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2FDF0794-1B86-42B2-B8C7-F60123E638E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xmlns="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73" y="0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C5373426-E26E-431D-959C-5DB96C0B62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Title Lorem Ipsum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Dolor Sit Amet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xmlns="" id="{96D07482-83A3-4451-943C-B4696108295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EDC90921-9082-491B-940E-827D679F347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251356CA-5C15-5821-0E6F-5946F8241C76}"/>
              </a:ext>
            </a:extLst>
          </p:cNvPr>
          <p:cNvSpPr/>
          <p:nvPr/>
        </p:nvSpPr>
        <p:spPr>
          <a:xfrm>
            <a:off x="7912607" y="1237467"/>
            <a:ext cx="3635926" cy="435575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b="1" u="sng" dirty="0"/>
              <a:t>Presentation by:</a:t>
            </a:r>
          </a:p>
          <a:p>
            <a:r>
              <a:rPr lang="en-US" sz="2100" dirty="0"/>
              <a:t>            Alvina Binte Anis</a:t>
            </a:r>
          </a:p>
          <a:p>
            <a:r>
              <a:rPr lang="en-US" sz="2100" dirty="0"/>
              <a:t>            Md. Abdul Ahad</a:t>
            </a:r>
          </a:p>
          <a:p>
            <a:r>
              <a:rPr lang="en-US" sz="2100" dirty="0"/>
              <a:t>            Ashraful Islam</a:t>
            </a:r>
          </a:p>
          <a:p>
            <a:r>
              <a:rPr lang="en-US" sz="2100" dirty="0"/>
              <a:t>            Khairul Islam</a:t>
            </a:r>
          </a:p>
          <a:p>
            <a:r>
              <a:rPr lang="en-US" sz="2100" dirty="0"/>
              <a:t>            Ahnaf </a:t>
            </a:r>
            <a:r>
              <a:rPr lang="en-US" sz="2100" dirty="0" err="1"/>
              <a:t>Adit</a:t>
            </a:r>
            <a:endParaRPr lang="en-US" sz="2100" dirty="0"/>
          </a:p>
          <a:p>
            <a:r>
              <a:rPr lang="en-US" sz="2100" dirty="0"/>
              <a:t>            Md. Ismail</a:t>
            </a:r>
          </a:p>
          <a:p>
            <a:pPr algn="ctr"/>
            <a:endParaRPr lang="en-US" sz="2100" dirty="0"/>
          </a:p>
          <a:p>
            <a:pPr algn="ctr"/>
            <a:r>
              <a:rPr lang="en-US" sz="2100" dirty="0"/>
              <a:t>PML-7</a:t>
            </a:r>
            <a:r>
              <a:rPr lang="en-US" sz="2100" baseline="30000" dirty="0"/>
              <a:t>th</a:t>
            </a:r>
            <a:endParaRPr lang="en-US" sz="2100" dirty="0"/>
          </a:p>
          <a:p>
            <a:r>
              <a:rPr lang="en-US" sz="2000" b="1" dirty="0"/>
              <a:t>Bangladesh Maritime University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1B2D9222-FFA3-635F-B6A7-E29723C9F7E0}"/>
              </a:ext>
            </a:extLst>
          </p:cNvPr>
          <p:cNvSpPr/>
          <p:nvPr/>
        </p:nvSpPr>
        <p:spPr>
          <a:xfrm>
            <a:off x="1461941" y="194280"/>
            <a:ext cx="6797253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  <a:lumOff val="5000"/>
                  </a:schemeClr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  <a:reflection blurRad="6350" stA="55000" endA="300" endPos="45500" dir="5400000" sy="-100000" algn="bl" rotWithShape="0"/>
                </a:effectLst>
              </a:rPr>
              <a:t>Hiring, Training and Evaluating Employees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CD1E47C1-B644-0D61-CEB9-B3CED0DA2C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57483" y="167481"/>
            <a:ext cx="984739" cy="83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0B3221FA-E04F-5D32-D235-8491453C584E}"/>
              </a:ext>
            </a:extLst>
          </p:cNvPr>
          <p:cNvSpPr txBox="1"/>
          <p:nvPr/>
        </p:nvSpPr>
        <p:spPr>
          <a:xfrm>
            <a:off x="1601372" y="1120676"/>
            <a:ext cx="823194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2400" b="1" u="sng" dirty="0">
                <a:latin typeface="Arial" panose="020B0604020202020204" pitchFamily="34" charset="0"/>
                <a:cs typeface="Arial" panose="020B0604020202020204" pitchFamily="34" charset="0"/>
              </a:rPr>
              <a:t>Human Resource Planning: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It involves planning to satisfy firm’s needs for employees. 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Consists of 3 tasks: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en-US" sz="2400" b="1" u="sng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Forecasting Staffing Needs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ii.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Job Analysis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iii.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Recruiting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44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4C9CEEB-609F-8C9C-3DD5-7C355A41ACF2}"/>
              </a:ext>
            </a:extLst>
          </p:cNvPr>
          <p:cNvSpPr txBox="1"/>
          <p:nvPr/>
        </p:nvSpPr>
        <p:spPr>
          <a:xfrm>
            <a:off x="1589649" y="754861"/>
            <a:ext cx="9664505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100" b="1" u="sng" dirty="0">
                <a:latin typeface="Bookman Old Style" panose="02050604050505020204" pitchFamily="18" charset="0"/>
                <a:cs typeface="Calibri" panose="020F0502020204030204" pitchFamily="34" charset="0"/>
              </a:rPr>
              <a:t>Forecasting Staffing Needs:</a:t>
            </a: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 Anticipating staffing needs earlier gives more time to work on it. Staffing needs occur when employees retire/join other firms.</a:t>
            </a:r>
          </a:p>
          <a:p>
            <a:endParaRPr lang="en-US" sz="2100" dirty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Retirement can be guessed to a degree of accuracy, but resignment can’t be guessed.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Staffing for firm’s expansion can be handled by assessing firm’s growth trend. </a:t>
            </a:r>
            <a:r>
              <a:rPr lang="en-US" sz="2100" u="sng" dirty="0">
                <a:latin typeface="Bookman Old Style" panose="02050604050505020204" pitchFamily="18" charset="0"/>
                <a:cs typeface="Calibri" panose="020F0502020204030204" pitchFamily="34" charset="0"/>
              </a:rPr>
              <a:t>For Example:</a:t>
            </a: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 to increase production by 10%, it may create new positions to achieve that goal.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If firm faces </a:t>
            </a:r>
            <a:r>
              <a:rPr lang="en-US" sz="21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temporary need</a:t>
            </a: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 for higher production, it may avoid hiring new workers as they will be laid off soon.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Lay-offs not only affect laid-off workers </a:t>
            </a:r>
            <a:r>
              <a:rPr lang="en-US" sz="2100" dirty="0" err="1">
                <a:latin typeface="Bookman Old Style" panose="02050604050505020204" pitchFamily="18" charset="0"/>
                <a:cs typeface="Calibri" panose="020F0502020204030204" pitchFamily="34" charset="0"/>
              </a:rPr>
              <a:t>bSut</a:t>
            </a: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 also the </a:t>
            </a:r>
            <a:r>
              <a:rPr lang="en-US" sz="21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ones who are still employed</a:t>
            </a: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. Moreover, being notorious will make them </a:t>
            </a:r>
            <a:r>
              <a:rPr lang="en-US" sz="21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incapable to hire new workers in future</a:t>
            </a: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Temporary staffing situations can be met up by </a:t>
            </a:r>
            <a:r>
              <a:rPr lang="en-US" sz="21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offering overtime </a:t>
            </a: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to existing workers for </a:t>
            </a:r>
            <a:r>
              <a:rPr lang="en-US" sz="21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part-time/seasonal work</a:t>
            </a: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94731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1BB9CF4-30A4-79ED-0836-D7E133AE3BA3}"/>
              </a:ext>
            </a:extLst>
          </p:cNvPr>
          <p:cNvSpPr txBox="1"/>
          <p:nvPr/>
        </p:nvSpPr>
        <p:spPr>
          <a:xfrm>
            <a:off x="1960098" y="1533942"/>
            <a:ext cx="827180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200" b="1" u="sng" dirty="0">
                <a:latin typeface="Bookman Old Style" panose="02050604050505020204" pitchFamily="18" charset="0"/>
                <a:cs typeface="Calibri" panose="020F0502020204030204" pitchFamily="34" charset="0"/>
              </a:rPr>
              <a:t>Job Analysis: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 Before hiring new employee for an existing job position, a firm must decide the responsibilities and </a:t>
            </a:r>
            <a:r>
              <a:rPr lang="en-US" sz="2200" dirty="0" err="1">
                <a:latin typeface="Bookman Old Style" panose="02050604050505020204" pitchFamily="18" charset="0"/>
                <a:cs typeface="Calibri" panose="020F0502020204030204" pitchFamily="34" charset="0"/>
              </a:rPr>
              <a:t>requiirements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 for that position. This is called </a:t>
            </a:r>
            <a:r>
              <a:rPr lang="en-US" sz="2200" i="1" dirty="0">
                <a:latin typeface="Bookman Old Style" panose="02050604050505020204" pitchFamily="18" charset="0"/>
                <a:cs typeface="Calibri" panose="020F0502020204030204" pitchFamily="34" charset="0"/>
              </a:rPr>
              <a:t>Job Analysis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.</a:t>
            </a:r>
          </a:p>
          <a:p>
            <a:endParaRPr lang="en-US" sz="2200" dirty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This allows </a:t>
            </a:r>
            <a:r>
              <a:rPr lang="en-US" sz="2200" dirty="0" err="1">
                <a:latin typeface="Bookman Old Style" panose="02050604050505020204" pitchFamily="18" charset="0"/>
                <a:cs typeface="Calibri" panose="020F0502020204030204" pitchFamily="34" charset="0"/>
              </a:rPr>
              <a:t>supersisor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 to develop a </a:t>
            </a:r>
            <a:r>
              <a:rPr lang="en-US" sz="22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“Job specification”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 and a </a:t>
            </a:r>
            <a:r>
              <a:rPr lang="en-US" sz="22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“Job description” 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for that position. Candidates use ‘</a:t>
            </a:r>
            <a:r>
              <a:rPr lang="en-US" sz="2200" i="1" dirty="0">
                <a:latin typeface="Bookman Old Style" panose="02050604050505020204" pitchFamily="18" charset="0"/>
                <a:cs typeface="Calibri" panose="020F0502020204030204" pitchFamily="34" charset="0"/>
              </a:rPr>
              <a:t>specification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’ to decide if they are qualified or not and ‘</a:t>
            </a:r>
            <a:r>
              <a:rPr lang="en-US" sz="2200" i="1" dirty="0">
                <a:latin typeface="Bookman Old Style" panose="02050604050505020204" pitchFamily="18" charset="0"/>
                <a:cs typeface="Calibri" panose="020F0502020204030204" pitchFamily="34" charset="0"/>
              </a:rPr>
              <a:t>description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’ to determine what their task would be.</a:t>
            </a:r>
          </a:p>
        </p:txBody>
      </p:sp>
    </p:spTree>
    <p:extLst>
      <p:ext uri="{BB962C8B-B14F-4D97-AF65-F5344CB8AC3E}">
        <p14:creationId xmlns:p14="http://schemas.microsoft.com/office/powerpoint/2010/main" val="308369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7EDA01B4-C141-24C9-AF62-9DCAF752B9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7551" y="5465218"/>
            <a:ext cx="6836898" cy="17430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30D575FF-3FF7-4323-66B4-D1220EA43989}"/>
              </a:ext>
            </a:extLst>
          </p:cNvPr>
          <p:cNvSpPr txBox="1"/>
          <p:nvPr/>
        </p:nvSpPr>
        <p:spPr>
          <a:xfrm>
            <a:off x="1786597" y="1012954"/>
            <a:ext cx="9453489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200" b="1" u="sng" dirty="0">
                <a:latin typeface="Bookman Old Style" panose="02050604050505020204" pitchFamily="18" charset="0"/>
                <a:cs typeface="Calibri" panose="020F0502020204030204" pitchFamily="34" charset="0"/>
              </a:rPr>
              <a:t>Recruiting: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 Firms use various methods to ensure adequate supply of qualified candidates. Some firms even have a ‘</a:t>
            </a:r>
            <a:r>
              <a:rPr lang="en-US" sz="22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HR Manager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’ to help specific department to recruit candidates.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200" dirty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The HR Manager may check applications made </a:t>
            </a:r>
            <a:r>
              <a:rPr lang="en-US" sz="22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even before the position/vacancy was created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They may </a:t>
            </a:r>
            <a:r>
              <a:rPr lang="en-US" sz="22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place ad in the local newspaper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. This method is quite useful as people tend to apply for jobs after knowing there’s vacancy.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Also companies are </a:t>
            </a:r>
            <a:r>
              <a:rPr lang="en-US" sz="2200" i="1" dirty="0">
                <a:latin typeface="Bookman Old Style" panose="02050604050505020204" pitchFamily="18" charset="0"/>
                <a:cs typeface="Calibri" panose="020F0502020204030204" pitchFamily="34" charset="0"/>
              </a:rPr>
              <a:t>listing positions on their website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. Such as: </a:t>
            </a:r>
            <a:r>
              <a:rPr lang="en-US" sz="2200" b="1" i="1" dirty="0">
                <a:latin typeface="Bookman Old Style" panose="02050604050505020204" pitchFamily="18" charset="0"/>
                <a:cs typeface="Calibri" panose="020F0502020204030204" pitchFamily="34" charset="0"/>
              </a:rPr>
              <a:t>Dell Inc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; which allows potential candidates to search for specific job and </a:t>
            </a:r>
            <a:r>
              <a:rPr lang="en-US" sz="22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submit their resumes on their website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.</a:t>
            </a:r>
          </a:p>
          <a:p>
            <a:r>
              <a:rPr lang="en-US" sz="2200" i="1" dirty="0">
                <a:latin typeface="Bookman Old Style" panose="02050604050505020204" pitchFamily="18" charset="0"/>
                <a:cs typeface="Calibri" panose="020F0502020204030204" pitchFamily="34" charset="0"/>
              </a:rPr>
              <a:t>Moreover, it provides candidates with information like factory location, the benefits and many more.</a:t>
            </a:r>
          </a:p>
        </p:txBody>
      </p:sp>
    </p:spTree>
    <p:extLst>
      <p:ext uri="{BB962C8B-B14F-4D97-AF65-F5344CB8AC3E}">
        <p14:creationId xmlns:p14="http://schemas.microsoft.com/office/powerpoint/2010/main" val="2059594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58F721E-EF6B-C6DB-25EC-C29A7E34EF3F}"/>
              </a:ext>
            </a:extLst>
          </p:cNvPr>
          <p:cNvSpPr txBox="1"/>
          <p:nvPr/>
        </p:nvSpPr>
        <p:spPr>
          <a:xfrm>
            <a:off x="1305950" y="456760"/>
            <a:ext cx="958010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100" b="1" u="sng" dirty="0">
                <a:latin typeface="Bookman Old Style" panose="02050604050505020204" pitchFamily="18" charset="0"/>
                <a:cs typeface="Calibri" panose="020F0502020204030204" pitchFamily="34" charset="0"/>
              </a:rPr>
              <a:t>Internal Recruiting:</a:t>
            </a: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 Seeks to fill positions with persons already employed in the firm.</a:t>
            </a:r>
          </a:p>
          <a:p>
            <a:endParaRPr lang="en-US" sz="2100" dirty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Some employees may desire the open/advertised positions more than their existing positions.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Also allows existing workers to get a </a:t>
            </a:r>
            <a:r>
              <a:rPr lang="en-US" sz="21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promotion</a:t>
            </a: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 or to </a:t>
            </a:r>
            <a:r>
              <a:rPr lang="en-US" sz="21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switch to more desirable tasks</a:t>
            </a: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Beneficial because existing employees have </a:t>
            </a:r>
            <a:r>
              <a:rPr lang="en-US" sz="21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already been proven</a:t>
            </a: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 their personalities, potentials, capabilities and limitations and can be thoroughly assessed.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Promotional advancement can </a:t>
            </a:r>
            <a:r>
              <a:rPr lang="en-US" sz="21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motivate employees</a:t>
            </a: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 to perform well.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1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Reduces job turnover</a:t>
            </a: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 and the cost of hiring and training new employees, upgrading new data etc.</a:t>
            </a:r>
          </a:p>
          <a:p>
            <a:r>
              <a:rPr lang="en-US" sz="2100" b="1" u="sng" dirty="0">
                <a:latin typeface="Bookman Old Style" panose="02050604050505020204" pitchFamily="18" charset="0"/>
                <a:cs typeface="Calibri" panose="020F0502020204030204" pitchFamily="34" charset="0"/>
              </a:rPr>
              <a:t>Example:</a:t>
            </a: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 Employees for management positions of </a:t>
            </a:r>
            <a:r>
              <a:rPr lang="en-US" sz="2100" b="1" i="1" dirty="0">
                <a:latin typeface="Bookman Old Style" panose="02050604050505020204" pitchFamily="18" charset="0"/>
                <a:cs typeface="Calibri" panose="020F0502020204030204" pitchFamily="34" charset="0"/>
              </a:rPr>
              <a:t>Walt Disney</a:t>
            </a: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 are done internally. “</a:t>
            </a:r>
            <a:r>
              <a:rPr lang="en-US" sz="2100" b="1" i="1" dirty="0">
                <a:latin typeface="Bookman Old Style" panose="02050604050505020204" pitchFamily="18" charset="0"/>
                <a:cs typeface="Calibri" panose="020F0502020204030204" pitchFamily="34" charset="0"/>
              </a:rPr>
              <a:t>F</a:t>
            </a:r>
            <a:r>
              <a:rPr lang="en-US" sz="21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irst-in-line</a:t>
            </a: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” program of </a:t>
            </a:r>
            <a:r>
              <a:rPr lang="en-US" sz="2100" b="1" i="1" dirty="0">
                <a:latin typeface="Bookman Old Style" panose="02050604050505020204" pitchFamily="18" charset="0"/>
                <a:cs typeface="Calibri" panose="020F0502020204030204" pitchFamily="34" charset="0"/>
              </a:rPr>
              <a:t>Wal-Mart</a:t>
            </a:r>
            <a:r>
              <a:rPr lang="en-US" sz="2100" dirty="0">
                <a:latin typeface="Bookman Old Style" panose="02050604050505020204" pitchFamily="18" charset="0"/>
                <a:cs typeface="Calibri" panose="020F0502020204030204" pitchFamily="34" charset="0"/>
              </a:rPr>
              <a:t> promotes employees to managers.</a:t>
            </a:r>
          </a:p>
        </p:txBody>
      </p:sp>
    </p:spTree>
    <p:extLst>
      <p:ext uri="{BB962C8B-B14F-4D97-AF65-F5344CB8AC3E}">
        <p14:creationId xmlns:p14="http://schemas.microsoft.com/office/powerpoint/2010/main" val="14479846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06FC5BC-8F5D-C2AB-F12C-42D10D147FFC}"/>
              </a:ext>
            </a:extLst>
          </p:cNvPr>
          <p:cNvSpPr txBox="1"/>
          <p:nvPr/>
        </p:nvSpPr>
        <p:spPr>
          <a:xfrm>
            <a:off x="2324100" y="836588"/>
            <a:ext cx="7543800" cy="38164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200" b="1" u="sng" dirty="0">
                <a:latin typeface="Bookman Old Style" panose="02050604050505020204" pitchFamily="18" charset="0"/>
                <a:cs typeface="Calibri" panose="020F0502020204030204" pitchFamily="34" charset="0"/>
              </a:rPr>
              <a:t>External Recruiting: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 Froom applicants outside the firm.</a:t>
            </a:r>
          </a:p>
          <a:p>
            <a:endParaRPr lang="en-US" sz="2200" dirty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Often done to employ </a:t>
            </a:r>
            <a:r>
              <a:rPr lang="en-US" sz="22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more qualified candidates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 for </a:t>
            </a:r>
            <a:r>
              <a:rPr lang="en-US" sz="22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specialized positions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; especially </a:t>
            </a:r>
            <a:r>
              <a:rPr lang="en-US" sz="22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technical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 and </a:t>
            </a:r>
            <a:r>
              <a:rPr lang="en-US" sz="22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technological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 ones.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Not much information are known like the internal applicants.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Previous certificates/qualifications doesn’t indicate how the applicant </a:t>
            </a:r>
            <a:r>
              <a:rPr lang="en-US" sz="22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responds to orders/situations/other co-workers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584378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DE882F06-4357-F767-FAB1-677674A7BF42}"/>
              </a:ext>
            </a:extLst>
          </p:cNvPr>
          <p:cNvSpPr txBox="1"/>
          <p:nvPr/>
        </p:nvSpPr>
        <p:spPr>
          <a:xfrm>
            <a:off x="1221544" y="830074"/>
            <a:ext cx="9748911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200" b="1" u="sng" dirty="0">
                <a:latin typeface="Bookman Old Style" panose="02050604050505020204" pitchFamily="18" charset="0"/>
                <a:cs typeface="Calibri" panose="020F0502020204030204" pitchFamily="34" charset="0"/>
              </a:rPr>
              <a:t>Screening </a:t>
            </a:r>
            <a:r>
              <a:rPr lang="en-US" sz="2200" b="1" u="sng" dirty="0" err="1">
                <a:latin typeface="Bookman Old Style" panose="02050604050505020204" pitchFamily="18" charset="0"/>
                <a:cs typeface="Calibri" panose="020F0502020204030204" pitchFamily="34" charset="0"/>
              </a:rPr>
              <a:t>Appliicants</a:t>
            </a:r>
            <a:r>
              <a:rPr lang="en-US" sz="2200" b="1" u="sng" dirty="0">
                <a:latin typeface="Bookman Old Style" panose="02050604050505020204" pitchFamily="18" charset="0"/>
                <a:cs typeface="Calibri" panose="020F0502020204030204" pitchFamily="34" charset="0"/>
              </a:rPr>
              <a:t>: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 Assessing and screening out unqualified applicants from information provided (background, education, experience, </a:t>
            </a:r>
            <a:r>
              <a:rPr lang="en-US" sz="2200" dirty="0" err="1">
                <a:latin typeface="Bookman Old Style" panose="02050604050505020204" pitchFamily="18" charset="0"/>
                <a:cs typeface="Calibri" panose="020F0502020204030204" pitchFamily="34" charset="0"/>
              </a:rPr>
              <a:t>expertises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latin typeface="Bookman Old Style" panose="02050604050505020204" pitchFamily="18" charset="0"/>
                <a:cs typeface="Calibri" panose="020F0502020204030204" pitchFamily="34" charset="0"/>
              </a:rPr>
              <a:t>etc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).</a:t>
            </a:r>
          </a:p>
          <a:p>
            <a:endParaRPr lang="en-US" sz="2200" dirty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Recruitment </a:t>
            </a:r>
            <a:r>
              <a:rPr lang="en-US" sz="22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software programs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 have reduced the </a:t>
            </a:r>
            <a:r>
              <a:rPr lang="en-US" sz="2200" dirty="0" err="1">
                <a:latin typeface="Bookman Old Style" panose="02050604050505020204" pitchFamily="18" charset="0"/>
                <a:cs typeface="Calibri" panose="020F0502020204030204" pitchFamily="34" charset="0"/>
              </a:rPr>
              <a:t>hassels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, time and cost in this regard.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Interview/viva-voce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 to </a:t>
            </a:r>
            <a:r>
              <a:rPr lang="en-US" sz="2200" dirty="0" err="1">
                <a:latin typeface="Bookman Old Style" panose="02050604050505020204" pitchFamily="18" charset="0"/>
                <a:cs typeface="Calibri" panose="020F0502020204030204" pitchFamily="34" charset="0"/>
              </a:rPr>
              <a:t>acces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 personality, smartness, communication skills, attitude and additional information other than the application.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Contact </a:t>
            </a:r>
            <a:r>
              <a:rPr lang="en-US" sz="22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applicant’s refences and recommendations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 to learn more about personality traits.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Employment test/examinations/drug/health tests can be arranged.</a:t>
            </a:r>
          </a:p>
          <a:p>
            <a:r>
              <a:rPr lang="en-US" sz="2200" b="1" u="sng" dirty="0">
                <a:latin typeface="Bookman Old Style" panose="02050604050505020204" pitchFamily="18" charset="0"/>
                <a:cs typeface="Calibri" panose="020F0502020204030204" pitchFamily="34" charset="0"/>
              </a:rPr>
              <a:t>Example: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 </a:t>
            </a:r>
            <a:r>
              <a:rPr lang="en-US" sz="2200" b="1" i="1" dirty="0">
                <a:latin typeface="Bookman Old Style" panose="02050604050505020204" pitchFamily="18" charset="0"/>
                <a:cs typeface="Calibri" panose="020F0502020204030204" pitchFamily="34" charset="0"/>
              </a:rPr>
              <a:t>Bristol-Myers Squibb Company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 uses </a:t>
            </a:r>
            <a:r>
              <a:rPr lang="en-US" sz="2200" b="1" dirty="0">
                <a:latin typeface="Bookman Old Style" panose="02050604050505020204" pitchFamily="18" charset="0"/>
                <a:cs typeface="Calibri" panose="020F0502020204030204" pitchFamily="34" charset="0"/>
              </a:rPr>
              <a:t>MRI</a:t>
            </a:r>
            <a:r>
              <a:rPr lang="en-US" sz="2200" dirty="0">
                <a:latin typeface="Bookman Old Style" panose="02050604050505020204" pitchFamily="18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568027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_rels/them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4.jpeg"/></Relationships>
</file>

<file path=ppt/theme/_rels/them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Custom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F5B7AB07-F859-4656-A1C1-DAFCFA0ACA4B}" vid="{A6E2497D-935A-4CFD-B9FD-6DCB15FA68BF}"/>
    </a:ext>
  </a:extLst>
</a:theme>
</file>

<file path=ppt/theme/theme10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2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3.xml><?xml version="1.0" encoding="utf-8"?>
<a:theme xmlns:a="http://schemas.openxmlformats.org/drawingml/2006/main" name="1_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4.xml><?xml version="1.0" encoding="utf-8"?>
<a:theme xmlns:a="http://schemas.openxmlformats.org/drawingml/2006/main" name="1_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8FA751"/>
      </a:accent1>
      <a:accent2>
        <a:srgbClr val="629D7D"/>
      </a:accent2>
      <a:accent3>
        <a:srgbClr val="5A7AAB"/>
      </a:accent3>
      <a:accent4>
        <a:srgbClr val="AA618F"/>
      </a:accent4>
      <a:accent5>
        <a:srgbClr val="BA5445"/>
      </a:accent5>
      <a:accent6>
        <a:srgbClr val="C8A547"/>
      </a:accent6>
      <a:hlink>
        <a:srgbClr val="91BF1A"/>
      </a:hlink>
      <a:folHlink>
        <a:srgbClr val="ADBE82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lossy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CF823853-53CC-4249-AEDB-2EA9F718B2D2}"/>
    </a:ext>
  </a:extLst>
</a:theme>
</file>

<file path=ppt/theme/theme5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6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346492"/>
      </a:accent1>
      <a:accent2>
        <a:srgbClr val="6DA5D4"/>
      </a:accent2>
      <a:accent3>
        <a:srgbClr val="538C79"/>
      </a:accent3>
      <a:accent4>
        <a:srgbClr val="93B75D"/>
      </a:accent4>
      <a:accent5>
        <a:srgbClr val="DEB050"/>
      </a:accent5>
      <a:accent6>
        <a:srgbClr val="BB5354"/>
      </a:accent6>
      <a:hlink>
        <a:srgbClr val="3289DD"/>
      </a:hlink>
      <a:folHlink>
        <a:srgbClr val="859EB6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E3530EC-BA5B-407C-9B36-00820F39551C}"/>
    </a:ext>
  </a:extLst>
</a:theme>
</file>

<file path=ppt/theme/theme7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0F262FD6-3409-4039-A531-64BD4D2F99E4}"/>
    </a:ext>
  </a:extLst>
</a:theme>
</file>

<file path=ppt/theme/theme8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9.xml><?xml version="1.0" encoding="utf-8"?>
<a:theme xmlns:a="http://schemas.openxmlformats.org/drawingml/2006/main" name="1_Slice">
  <a:themeElements>
    <a:clrScheme name="Slice">
      <a:dk1>
        <a:sysClr val="windowText" lastClr="000000"/>
      </a:dk1>
      <a:lt1>
        <a:sysClr val="window" lastClr="FFFFFF"/>
      </a:lt1>
      <a:dk2>
        <a:srgbClr val="537D0B"/>
      </a:dk2>
      <a:lt2>
        <a:srgbClr val="A9E257"/>
      </a:lt2>
      <a:accent1>
        <a:srgbClr val="38540A"/>
      </a:accent1>
      <a:accent2>
        <a:srgbClr val="31A274"/>
      </a:accent2>
      <a:accent3>
        <a:srgbClr val="236073"/>
      </a:accent3>
      <a:accent4>
        <a:srgbClr val="6C4D90"/>
      </a:accent4>
      <a:accent5>
        <a:srgbClr val="983C27"/>
      </a:accent5>
      <a:accent6>
        <a:srgbClr val="CD811F"/>
      </a:accent6>
      <a:hlink>
        <a:srgbClr val="293F06"/>
      </a:hlink>
      <a:folHlink>
        <a:srgbClr val="68883A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9759155-7935-4C61-A06C-C04380D1B16E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Blue Warm">
    <a:dk1>
      <a:sysClr val="windowText" lastClr="000000"/>
    </a:dk1>
    <a:lt1>
      <a:sysClr val="window" lastClr="FFFFFF"/>
    </a:lt1>
    <a:dk2>
      <a:srgbClr val="242852"/>
    </a:dk2>
    <a:lt2>
      <a:srgbClr val="ACCBF9"/>
    </a:lt2>
    <a:accent1>
      <a:srgbClr val="4A66AC"/>
    </a:accent1>
    <a:accent2>
      <a:srgbClr val="629DD1"/>
    </a:accent2>
    <a:accent3>
      <a:srgbClr val="297FD5"/>
    </a:accent3>
    <a:accent4>
      <a:srgbClr val="7F8FA9"/>
    </a:accent4>
    <a:accent5>
      <a:srgbClr val="5AA2AE"/>
    </a:accent5>
    <a:accent6>
      <a:srgbClr val="9D90A0"/>
    </a:accent6>
    <a:hlink>
      <a:srgbClr val="9454C3"/>
    </a:hlink>
    <a:folHlink>
      <a:srgbClr val="3EBBF0"/>
    </a:folHlink>
  </a:clrScheme>
</a:themeOverride>
</file>

<file path=ppt/theme/themeOverride3.xml><?xml version="1.0" encoding="utf-8"?>
<a:themeOverride xmlns:a="http://schemas.openxmlformats.org/drawingml/2006/main">
  <a:clrScheme name="Blue Warm">
    <a:dk1>
      <a:sysClr val="windowText" lastClr="000000"/>
    </a:dk1>
    <a:lt1>
      <a:sysClr val="window" lastClr="FFFFFF"/>
    </a:lt1>
    <a:dk2>
      <a:srgbClr val="242852"/>
    </a:dk2>
    <a:lt2>
      <a:srgbClr val="ACCBF9"/>
    </a:lt2>
    <a:accent1>
      <a:srgbClr val="4A66AC"/>
    </a:accent1>
    <a:accent2>
      <a:srgbClr val="629DD1"/>
    </a:accent2>
    <a:accent3>
      <a:srgbClr val="297FD5"/>
    </a:accent3>
    <a:accent4>
      <a:srgbClr val="7F8FA9"/>
    </a:accent4>
    <a:accent5>
      <a:srgbClr val="5AA2AE"/>
    </a:accent5>
    <a:accent6>
      <a:srgbClr val="9D90A0"/>
    </a:accent6>
    <a:hlink>
      <a:srgbClr val="9454C3"/>
    </a:hlink>
    <a:folHlink>
      <a:srgbClr val="3EBBF0"/>
    </a:folHlink>
  </a:clrScheme>
</a:themeOverride>
</file>

<file path=ppt/theme/themeOverride4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5.xml><?xml version="1.0" encoding="utf-8"?>
<a:themeOverride xmlns:a="http://schemas.openxmlformats.org/drawingml/2006/main">
  <a:clrScheme name="Blue II">
    <a:dk1>
      <a:sysClr val="windowText" lastClr="000000"/>
    </a:dk1>
    <a:lt1>
      <a:sysClr val="window" lastClr="FFFFFF"/>
    </a:lt1>
    <a:dk2>
      <a:srgbClr val="335B74"/>
    </a:dk2>
    <a:lt2>
      <a:srgbClr val="DFE3E5"/>
    </a:lt2>
    <a:accent1>
      <a:srgbClr val="1CADE4"/>
    </a:accent1>
    <a:accent2>
      <a:srgbClr val="2683C6"/>
    </a:accent2>
    <a:accent3>
      <a:srgbClr val="27CED7"/>
    </a:accent3>
    <a:accent4>
      <a:srgbClr val="42BA97"/>
    </a:accent4>
    <a:accent5>
      <a:srgbClr val="3E8853"/>
    </a:accent5>
    <a:accent6>
      <a:srgbClr val="62A39F"/>
    </a:accent6>
    <a:hlink>
      <a:srgbClr val="6EAC1C"/>
    </a:hlink>
    <a:folHlink>
      <a:srgbClr val="B26B02"/>
    </a:folHlink>
  </a:clrScheme>
</a:themeOverride>
</file>

<file path=ppt/theme/themeOverride6.xml><?xml version="1.0" encoding="utf-8"?>
<a:themeOverride xmlns:a="http://schemas.openxmlformats.org/drawingml/2006/main">
  <a:clrScheme name="Grayscale">
    <a:dk1>
      <a:sysClr val="windowText" lastClr="000000"/>
    </a:dk1>
    <a:lt1>
      <a:sysClr val="window" lastClr="FFFFFF"/>
    </a:lt1>
    <a:dk2>
      <a:srgbClr val="000000"/>
    </a:dk2>
    <a:lt2>
      <a:srgbClr val="F8F8F8"/>
    </a:lt2>
    <a:accent1>
      <a:srgbClr val="DDDDDD"/>
    </a:accent1>
    <a:accent2>
      <a:srgbClr val="B2B2B2"/>
    </a:accent2>
    <a:accent3>
      <a:srgbClr val="969696"/>
    </a:accent3>
    <a:accent4>
      <a:srgbClr val="808080"/>
    </a:accent4>
    <a:accent5>
      <a:srgbClr val="5F5F5F"/>
    </a:accent5>
    <a:accent6>
      <a:srgbClr val="4D4D4D"/>
    </a:accent6>
    <a:hlink>
      <a:srgbClr val="5F5F5F"/>
    </a:hlink>
    <a:folHlink>
      <a:srgbClr val="919191"/>
    </a:folHlink>
  </a:clrScheme>
</a:themeOverride>
</file>

<file path=ppt/theme/themeOverride7.xml><?xml version="1.0" encoding="utf-8"?>
<a:themeOverride xmlns:a="http://schemas.openxmlformats.org/drawingml/2006/main">
  <a:clrScheme name="Red Violet">
    <a:dk1>
      <a:sysClr val="windowText" lastClr="000000"/>
    </a:dk1>
    <a:lt1>
      <a:sysClr val="window" lastClr="FFFFFF"/>
    </a:lt1>
    <a:dk2>
      <a:srgbClr val="454551"/>
    </a:dk2>
    <a:lt2>
      <a:srgbClr val="D8D9DC"/>
    </a:lt2>
    <a:accent1>
      <a:srgbClr val="E32D91"/>
    </a:accent1>
    <a:accent2>
      <a:srgbClr val="C830CC"/>
    </a:accent2>
    <a:accent3>
      <a:srgbClr val="4EA6DC"/>
    </a:accent3>
    <a:accent4>
      <a:srgbClr val="4775E7"/>
    </a:accent4>
    <a:accent5>
      <a:srgbClr val="8971E1"/>
    </a:accent5>
    <a:accent6>
      <a:srgbClr val="D54773"/>
    </a:accent6>
    <a:hlink>
      <a:srgbClr val="6B9F25"/>
    </a:hlink>
    <a:folHlink>
      <a:srgbClr val="8C8C8C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230e9df3-be65-4c73-a93b-d1236ebd677e"/>
    <ds:schemaRef ds:uri="http://purl.org/dc/elements/1.1/"/>
    <ds:schemaRef ds:uri="16c05727-aa75-4e4a-9b5f-8a80a1165891"/>
    <ds:schemaRef ds:uri="http://www.w3.org/XML/1998/namespace"/>
    <ds:schemaRef ds:uri="http://schemas.microsoft.com/sharepoint/v3"/>
    <ds:schemaRef ds:uri="71af3243-3dd4-4a8d-8c0d-dd76da1f02a5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D2957789-34B8-480C-AF9B-3EB54B9E5C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{04FB98A8-9372-45EF-89DB-51FBE83FBCC4}tf22712842_win32</Template>
  <TotalTime>439</TotalTime>
  <Words>848</Words>
  <Application>Microsoft Office PowerPoint</Application>
  <PresentationFormat>Widescreen</PresentationFormat>
  <Paragraphs>68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13</vt:i4>
      </vt:variant>
    </vt:vector>
  </HeadingPairs>
  <TitlesOfParts>
    <vt:vector size="34" baseType="lpstr">
      <vt:lpstr>Arial</vt:lpstr>
      <vt:lpstr>Bookman Old Style</vt:lpstr>
      <vt:lpstr>Calibri</vt:lpstr>
      <vt:lpstr>Century Gothic</vt:lpstr>
      <vt:lpstr>Corbel</vt:lpstr>
      <vt:lpstr>Franklin Gothic Book</vt:lpstr>
      <vt:lpstr>Impact</vt:lpstr>
      <vt:lpstr>Monotype Corsiva</vt:lpstr>
      <vt:lpstr>Rockwell</vt:lpstr>
      <vt:lpstr>Wingdings</vt:lpstr>
      <vt:lpstr>Wingdings 3</vt:lpstr>
      <vt:lpstr>Custom</vt:lpstr>
      <vt:lpstr>Parallax</vt:lpstr>
      <vt:lpstr>1_Wisp</vt:lpstr>
      <vt:lpstr>1_Main Event</vt:lpstr>
      <vt:lpstr>Wisp</vt:lpstr>
      <vt:lpstr>Main Event</vt:lpstr>
      <vt:lpstr>Mesh</vt:lpstr>
      <vt:lpstr>Slice</vt:lpstr>
      <vt:lpstr>1_Slice</vt:lpstr>
      <vt:lpstr>Damask</vt:lpstr>
      <vt:lpstr>PowerPoint Presentation</vt:lpstr>
      <vt:lpstr>Title Lorem Ipsum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Importance of Equal Opportunity</vt:lpstr>
      <vt:lpstr>Key Federal Laws against Discrimination</vt:lpstr>
      <vt:lpstr>1.Diversity in the workplace. 2.Diversity as a Business strategy.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This PC</dc:creator>
  <cp:lastModifiedBy>PC</cp:lastModifiedBy>
  <cp:revision>21</cp:revision>
  <dcterms:created xsi:type="dcterms:W3CDTF">2025-06-04T14:18:56Z</dcterms:created>
  <dcterms:modified xsi:type="dcterms:W3CDTF">2025-07-14T05:29:54Z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